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CA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159174-F26A-F640-9AFB-BF19E258BDE1}" type="datetimeFigureOut">
              <a:rPr lang="en-US" smtClean="0"/>
              <a:pPr/>
              <a:t>3/4/11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9E4448-3582-7645-8CA5-238FBA5ECC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B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295400"/>
            <a:ext cx="5931408" cy="38831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150" y="2152650"/>
            <a:ext cx="3187700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D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159000"/>
            <a:ext cx="32004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D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05300"/>
            <a:ext cx="3340100" cy="2552700"/>
          </a:xfrm>
          <a:prstGeom prst="rect">
            <a:avLst/>
          </a:prstGeom>
        </p:spPr>
      </p:pic>
      <p:pic>
        <p:nvPicPr>
          <p:cNvPr id="3" name="Picture 2" descr="DD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100" y="4305300"/>
            <a:ext cx="3187700" cy="2552700"/>
          </a:xfrm>
          <a:prstGeom prst="rect">
            <a:avLst/>
          </a:prstGeom>
        </p:spPr>
      </p:pic>
      <p:pic>
        <p:nvPicPr>
          <p:cNvPr id="4" name="Picture 3" descr="DD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4305300"/>
            <a:ext cx="3200400" cy="254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04800"/>
            <a:ext cx="8839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D-DAY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What?</a:t>
            </a:r>
          </a:p>
          <a:p>
            <a:pPr algn="ctr">
              <a:buFont typeface="Arial"/>
              <a:buChar char="•"/>
            </a:pPr>
            <a:r>
              <a:rPr lang="en-US" dirty="0" smtClean="0"/>
              <a:t>Took place on the beaches of Normandy on June 6, 1944</a:t>
            </a:r>
          </a:p>
          <a:p>
            <a:pPr algn="ctr">
              <a:buFont typeface="Arial"/>
              <a:buChar char="•"/>
            </a:pPr>
            <a:r>
              <a:rPr lang="en-US" dirty="0" smtClean="0"/>
              <a:t>Largest amphibious invasion in world history:</a:t>
            </a:r>
          </a:p>
          <a:p>
            <a:pPr lvl="1" algn="ctr">
              <a:buFont typeface="Arial"/>
              <a:buChar char="•"/>
            </a:pPr>
            <a:r>
              <a:rPr lang="en-US" dirty="0" smtClean="0"/>
              <a:t>160,000 troops</a:t>
            </a:r>
          </a:p>
          <a:p>
            <a:pPr lvl="1" algn="ctr">
              <a:buFont typeface="Arial"/>
              <a:buChar char="•"/>
            </a:pPr>
            <a:r>
              <a:rPr lang="en-US" dirty="0" smtClean="0"/>
              <a:t>195,700 navy</a:t>
            </a:r>
          </a:p>
          <a:p>
            <a:pPr lvl="1" algn="ctr">
              <a:buFont typeface="Arial"/>
              <a:buChar char="•"/>
            </a:pPr>
            <a:r>
              <a:rPr lang="en-US" dirty="0" smtClean="0"/>
              <a:t>5,000 ships</a:t>
            </a:r>
          </a:p>
          <a:p>
            <a:pPr lvl="1" algn="ctr"/>
            <a:endParaRPr lang="en-US" dirty="0" smtClean="0"/>
          </a:p>
          <a:p>
            <a:pPr lvl="1" algn="ctr"/>
            <a:r>
              <a:rPr lang="en-US" dirty="0" smtClean="0">
                <a:solidFill>
                  <a:srgbClr val="FF0000"/>
                </a:solidFill>
              </a:rPr>
              <a:t>So What?</a:t>
            </a:r>
          </a:p>
          <a:p>
            <a:pPr lvl="1" algn="ctr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Considered a major turning point in the war</a:t>
            </a:r>
          </a:p>
          <a:p>
            <a:pPr lvl="1" algn="ctr"/>
            <a:r>
              <a:rPr lang="en-US" dirty="0" smtClean="0">
                <a:solidFill>
                  <a:srgbClr val="FF0000"/>
                </a:solidFill>
              </a:rPr>
              <a:t>Now What?</a:t>
            </a:r>
          </a:p>
          <a:p>
            <a:pPr algn="ctr">
              <a:buFont typeface="Arial"/>
              <a:buChar char="•"/>
            </a:pPr>
            <a:r>
              <a:rPr lang="en-US" dirty="0" smtClean="0"/>
              <a:t>Why does World War Two carry on for close to another year</a:t>
            </a:r>
            <a:r>
              <a:rPr lang="en-US" dirty="0" smtClean="0">
                <a:solidFill>
                  <a:srgbClr val="FFFFFF"/>
                </a:solidFill>
              </a:rPr>
              <a:t>?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64068"/>
            <a:ext cx="36576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Italian Campaign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91200" y="164068"/>
            <a:ext cx="31242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Holocaust (discovered)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106655"/>
            <a:ext cx="33528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Atomic Bombs (dropped)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6106655"/>
            <a:ext cx="40386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Liberation of Belgium and Holland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09650" y="2209800"/>
            <a:ext cx="6972300" cy="46166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FOUR CORNERS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47900" y="2819400"/>
            <a:ext cx="4495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GROUP ROLES</a:t>
            </a:r>
          </a:p>
          <a:p>
            <a:pPr algn="ctr">
              <a:buFont typeface="Arial"/>
              <a:buChar char="•"/>
            </a:pPr>
            <a:r>
              <a:rPr lang="en-US" dirty="0" smtClean="0"/>
              <a:t>A READER</a:t>
            </a:r>
          </a:p>
          <a:p>
            <a:pPr algn="ctr">
              <a:buFont typeface="Arial"/>
              <a:buChar char="•"/>
            </a:pPr>
            <a:r>
              <a:rPr lang="en-US" dirty="0" smtClean="0"/>
              <a:t>AN </a:t>
            </a:r>
            <a:r>
              <a:rPr lang="en-US" dirty="0" smtClean="0"/>
              <a:t>INTERPRETOR</a:t>
            </a:r>
          </a:p>
          <a:p>
            <a:pPr algn="ctr">
              <a:buFont typeface="Arial"/>
              <a:buChar char="•"/>
            </a:pPr>
            <a:r>
              <a:rPr lang="en-US" dirty="0" smtClean="0"/>
              <a:t>A SECOND </a:t>
            </a:r>
            <a:r>
              <a:rPr lang="en-US" dirty="0" smtClean="0"/>
              <a:t>OPINION</a:t>
            </a:r>
          </a:p>
          <a:p>
            <a:pPr algn="ctr">
              <a:buFont typeface="Arial"/>
              <a:buChar char="•"/>
            </a:pPr>
            <a:r>
              <a:rPr lang="en-US" dirty="0" smtClean="0"/>
              <a:t>SUMMARIZER (</a:t>
            </a:r>
            <a:r>
              <a:rPr lang="en-US" dirty="0" smtClean="0"/>
              <a:t>WHAT?)</a:t>
            </a:r>
            <a:endParaRPr lang="en-US" dirty="0" smtClean="0"/>
          </a:p>
          <a:p>
            <a:pPr algn="ctr">
              <a:buFont typeface="Arial"/>
              <a:buChar char="•"/>
            </a:pPr>
            <a:r>
              <a:rPr lang="en-US" dirty="0" smtClean="0"/>
              <a:t>INTERPRETOR (SO </a:t>
            </a:r>
            <a:r>
              <a:rPr lang="en-US" dirty="0" smtClean="0"/>
              <a:t>WHAT?)</a:t>
            </a:r>
            <a:endParaRPr lang="en-US" dirty="0" smtClean="0"/>
          </a:p>
          <a:p>
            <a:pPr algn="ctr">
              <a:buFont typeface="Arial"/>
              <a:buChar char="•"/>
            </a:pPr>
            <a:r>
              <a:rPr lang="en-US" dirty="0" smtClean="0"/>
              <a:t>A SECOND </a:t>
            </a:r>
            <a:r>
              <a:rPr lang="en-US" dirty="0" smtClean="0"/>
              <a:t>OPINION (SO WHAT?)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B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750" y="2266950"/>
            <a:ext cx="34925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B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600" y="2305050"/>
            <a:ext cx="3606800" cy="22479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B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46600"/>
            <a:ext cx="3530600" cy="2311400"/>
          </a:xfrm>
          <a:prstGeom prst="rect">
            <a:avLst/>
          </a:prstGeom>
        </p:spPr>
      </p:pic>
      <p:pic>
        <p:nvPicPr>
          <p:cNvPr id="3" name="Picture 2" descr="OB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606800" cy="2247900"/>
          </a:xfrm>
          <a:prstGeom prst="rect">
            <a:avLst/>
          </a:prstGeom>
        </p:spPr>
      </p:pic>
      <p:pic>
        <p:nvPicPr>
          <p:cNvPr id="4" name="Picture 3" descr="OB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" y="2247900"/>
            <a:ext cx="3492500" cy="2324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86200" y="304800"/>
            <a:ext cx="4953000" cy="6463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What?</a:t>
            </a:r>
          </a:p>
          <a:p>
            <a:pPr algn="ctr"/>
            <a:r>
              <a:rPr lang="en-US" dirty="0" smtClean="0"/>
              <a:t>OPERATION BARBAROSSA</a:t>
            </a:r>
          </a:p>
          <a:p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 Largest military operation in human history – weapons and causalities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Rough numbers are: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4,306,800 (Germany + Allies)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Vs.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3,289,851 (USSR)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750, 000 horses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600,000 motorized vehicles</a:t>
            </a:r>
          </a:p>
          <a:p>
            <a:endParaRPr lang="en-US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So What?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What does this do to Hitler’s strategic positioning?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What does this do to German momentum?</a:t>
            </a:r>
          </a:p>
          <a:p>
            <a:pPr lvl="1"/>
            <a:endParaRPr lang="en-US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Now What?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/>
              <a:t>Any guess on what comes next?</a:t>
            </a:r>
          </a:p>
          <a:p>
            <a:pPr lvl="1"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400" y="1797050"/>
            <a:ext cx="2489200" cy="32639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650" y="2203450"/>
            <a:ext cx="3314700" cy="24511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1962150"/>
            <a:ext cx="2768600" cy="29337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94100"/>
            <a:ext cx="2489200" cy="3263900"/>
          </a:xfrm>
          <a:prstGeom prst="rect">
            <a:avLst/>
          </a:prstGeom>
        </p:spPr>
      </p:pic>
      <p:pic>
        <p:nvPicPr>
          <p:cNvPr id="4" name="Picture 3" descr="D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3924300"/>
            <a:ext cx="3314700" cy="2451100"/>
          </a:xfrm>
          <a:prstGeom prst="rect">
            <a:avLst/>
          </a:prstGeom>
        </p:spPr>
      </p:pic>
      <p:pic>
        <p:nvPicPr>
          <p:cNvPr id="5" name="Picture 4" descr="D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5400" y="3924300"/>
            <a:ext cx="2768600" cy="2933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304800"/>
            <a:ext cx="853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BATTLE OF DIEPPE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What?</a:t>
            </a:r>
          </a:p>
          <a:p>
            <a:pPr>
              <a:buFont typeface="Arial"/>
              <a:buChar char="•"/>
            </a:pPr>
            <a:r>
              <a:rPr lang="en-US" dirty="0" smtClean="0"/>
              <a:t>A raid that took place on the Northern Coast of France in August of 1942</a:t>
            </a:r>
          </a:p>
          <a:p>
            <a:pPr>
              <a:buFont typeface="Arial"/>
              <a:buChar char="•"/>
            </a:pPr>
            <a:r>
              <a:rPr lang="en-US" dirty="0" smtClean="0"/>
              <a:t>Only lasted 6 hours before the Allied troops had to retreat</a:t>
            </a:r>
          </a:p>
          <a:p>
            <a:pPr>
              <a:buFont typeface="Arial"/>
              <a:buChar char="•"/>
            </a:pPr>
            <a:r>
              <a:rPr lang="en-US" dirty="0" smtClean="0"/>
              <a:t>Over 60% of those who made it to shore were either killed, wounded or captured</a:t>
            </a:r>
          </a:p>
          <a:p>
            <a:pPr>
              <a:buFont typeface="Arial"/>
              <a:buChar char="•"/>
            </a:pPr>
            <a:r>
              <a:rPr lang="en-US" dirty="0" smtClean="0"/>
              <a:t>Of the approximately 3,600 who died 3,300 were Canadian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So What?</a:t>
            </a:r>
          </a:p>
          <a:p>
            <a:pPr>
              <a:buFont typeface="Arial"/>
              <a:buChar char="•"/>
            </a:pPr>
            <a:r>
              <a:rPr lang="en-US" dirty="0" smtClean="0"/>
              <a:t>If none of the Allied objectives were met in the operation why might this raid be considered historically significant?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Now What?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D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950" y="2209800"/>
            <a:ext cx="3340100" cy="2438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141</TotalTime>
  <Words>258</Words>
  <Application>Microsoft Macintosh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Alexandra  Ivorra</dc:creator>
  <cp:lastModifiedBy>Alexandra  Ivorra</cp:lastModifiedBy>
  <cp:revision>20</cp:revision>
  <dcterms:created xsi:type="dcterms:W3CDTF">2011-03-04T18:36:48Z</dcterms:created>
  <dcterms:modified xsi:type="dcterms:W3CDTF">2011-03-04T18:47:55Z</dcterms:modified>
</cp:coreProperties>
</file>